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it-IT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fld id="{352EC52E-54AA-491A-B953-5EB4F135D500}" type="datetimeFigureOut">
              <a:rPr/>
              <a:pPr algn="r" hangingPunct="0">
                <a:buNone/>
                <a:defRPr sz="1400"/>
              </a:pPr>
              <a:t>02/12/2021</a:t>
            </a:fld>
            <a:endParaRPr lang="it-IT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it-IT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fld id="{E2C8A5DC-E54D-4FEC-897E-4AA60F423AFE}" type="slidenum">
              <a:rPr/>
              <a:pPr algn="r" hangingPunct="0">
                <a:buNone/>
                <a:defRPr sz="1400"/>
              </a:pPr>
              <a:t>‹N›</a:t>
            </a:fld>
            <a:endParaRPr lang="it-IT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CF9300B-F110-461D-8E8B-AFA88276B0C1}" type="datetimeFigureOut">
              <a:rPr/>
              <a:pPr lvl="0"/>
              <a:t>02/12/2021</a:t>
            </a:fld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519A0CA-DF45-4610-A78F-07F37898C1F7}" type="slidenum">
              <a:rPr/>
              <a:pPr lvl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799"/>
            <a:ext cx="4571640" cy="342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 wrap="square" lIns="90000" tIns="45000" rIns="90000" bIns="45000" anchor="t"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6839"/>
          </a:xfrm>
        </p:spPr>
        <p:txBody>
          <a:bodyPr wrap="square" lIns="90000" tIns="45000" rIns="90000" bIns="45000" anchor="t"/>
          <a:lstStyle/>
          <a:p>
            <a:pPr lvl="0" algn="l" hangingPunct="1"/>
            <a:fld id="{D5BD2BBB-70B1-4849-975E-1FD54C2B691F}" type="slidenum">
              <a:rPr/>
              <a:pPr lvl="0" algn="l" hangingPunct="1"/>
              <a:t>1</a:t>
            </a:fld>
            <a:endParaRPr lang="it-IT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4800"/>
            <a:ext cx="4571640" cy="342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E3AF04-9A69-43CB-A6F1-21BFEFA62E6A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4A07D39-70B4-4278-B0A7-BE90FBF424E9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274540-5CFB-4EEE-98F9-CD33FE69FDD0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3867323-3531-49D7-94AB-11E12BDDC9E1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8BC4F8-81A6-454B-AB25-4FA77A615837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61EE92-8213-4E61-AE08-F0BDA04621A2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7AC668-5ECA-48C7-B443-447860533E80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CD017D-85E8-48D1-9E2C-BE7F3286B5D2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832804-DA44-46C0-8871-EE72F4946C58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152445E-C7E0-4945-96C9-41327CF2BDDB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C055785-E58B-46F5-935F-0A42F95D1871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F91C9B-0784-4BEF-9960-1226EC52E51B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3DB310-2C76-4F3E-9383-A154465DFB40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EC9D47-7CCA-488D-9A2B-329247855DD7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89B602A-7BF3-4301-9508-BE99B5A90371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08D7C5-84F8-4044-9600-34A3E8B77A84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FD47C90-4821-49AC-8514-0197A8F03C3E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DF5439-DE35-48EC-8C44-D0B272D372C1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2E04008-12E5-4B0B-AADB-C3D106C2249F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6F3CAE9-FF9C-4E22-8852-7D494C0B2390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B2DEF2-13F7-4C12-B3FB-4CD0B4D8425B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9989D3-FE06-48D1-A146-E79865F962EF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E632D93-52AF-46C6-B6DD-5933500721BD}" type="datetime1">
              <a:rPr lang="it-IT" smtClean="0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120DC2-E288-4112-A0D7-2C021BD99278}" type="slidenum">
              <a:rPr/>
              <a:pPr lvl="0"/>
              <a:t>‹N›</a:t>
            </a:fld>
            <a:endParaRPr lang="it-I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it-IT"/>
              <a:t>Fate clic per modificare il formato del testo del titoloFare clic per modificare lo stile del titolo</a:t>
            </a:r>
          </a:p>
        </p:txBody>
      </p:sp>
      <p:sp>
        <p:nvSpPr>
          <p:cNvPr id="3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C055785-E58B-46F5-935F-0A42F95D1871}" type="datetime1">
              <a:rPr lang="it-IT"/>
              <a:pPr lvl="0"/>
              <a:t>22/02/2022</a:t>
            </a:fld>
            <a:endParaRPr lang="it-IT"/>
          </a:p>
        </p:txBody>
      </p:sp>
      <p:sp>
        <p:nvSpPr>
          <p:cNvPr id="4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it-IT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2A17BDC-40BD-4FC5-8D78-3D7916D246F7}" type="slidenum">
              <a:rPr/>
              <a:pPr lvl="0"/>
              <a:t>‹N›</a:t>
            </a:fld>
            <a:endParaRPr lang="it-IT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it-IT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it-IT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it-IT"/>
              <a:t>Fate clic per modificare il formato del testo del titoloFare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it-IT"/>
              <a:t>Fate clic per modificare il formato del testo della struttura</a:t>
            </a:r>
          </a:p>
          <a:p>
            <a:pPr lvl="1"/>
            <a:r>
              <a:rPr lang="it-IT"/>
              <a:t>Secondo livello struttura</a:t>
            </a:r>
          </a:p>
          <a:p>
            <a:pPr lvl="2"/>
            <a:r>
              <a:rPr lang="it-IT"/>
              <a:t>Terzo livello struttura</a:t>
            </a:r>
          </a:p>
          <a:p>
            <a:pPr lvl="3"/>
            <a:r>
              <a:rPr lang="it-IT"/>
              <a:t>Quarto livello struttura</a:t>
            </a:r>
          </a:p>
          <a:p>
            <a:pPr lvl="4"/>
            <a:r>
              <a:rPr lang="it-IT"/>
              <a:t>Quinto livello struttura</a:t>
            </a:r>
          </a:p>
          <a:p>
            <a:pPr lvl="5"/>
            <a:r>
              <a:rPr lang="it-IT"/>
              <a:t>Sesto livello struttura</a:t>
            </a:r>
          </a:p>
          <a:p>
            <a:pPr lvl="6"/>
            <a:r>
              <a:rPr lang="it-IT"/>
              <a:t>Settimo livello struttura</a:t>
            </a:r>
          </a:p>
          <a:p>
            <a:pPr lvl="7"/>
            <a:r>
              <a:rPr lang="it-IT"/>
              <a:t>Ottavo livello struttura</a:t>
            </a:r>
          </a:p>
          <a:p>
            <a:pPr lvl="0"/>
            <a:r>
              <a:rPr lang="it-IT"/>
              <a:t>Nono livello strutturaFare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E632D93-52AF-46C6-B6DD-5933500721BD}" type="datetime1">
              <a:rPr lang="it-IT"/>
              <a:pPr lvl="0"/>
              <a:t>22/02/2022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it-IT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34C368B-98DD-45CB-8D36-75B62611FFDB}" type="slidenum">
              <a:rPr/>
              <a:pPr lvl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it-IT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lvl="0">
        <a:buSzPct val="45000"/>
        <a:buFont typeface="StarSymbol"/>
        <a:buChar char="●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it-IT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xfrm>
            <a:off x="683640" y="620640"/>
            <a:ext cx="7772039" cy="14695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BRAIN GYM</a:t>
            </a:r>
          </a:p>
        </p:txBody>
      </p:sp>
      <p:sp>
        <p:nvSpPr>
          <p:cNvPr id="3" name="Sottotitolo 2"/>
          <p:cNvSpPr txBox="1">
            <a:spLocks noGrp="1"/>
          </p:cNvSpPr>
          <p:nvPr>
            <p:ph type="subTitle" idx="4294967295"/>
          </p:nvPr>
        </p:nvSpPr>
        <p:spPr>
          <a:xfrm>
            <a:off x="1303560" y="1872000"/>
            <a:ext cx="6400440" cy="36000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4400">
                <a:latin typeface="Calibri" pitchFamily="18"/>
              </a:rPr>
              <a:t>L’arte del movimento per </a:t>
            </a:r>
            <a:r>
              <a:rPr lang="it-IT" sz="4400" b="1">
                <a:latin typeface="Calibri" pitchFamily="18"/>
              </a:rPr>
              <a:t>accedere</a:t>
            </a:r>
            <a:r>
              <a:rPr lang="it-IT" sz="4400">
                <a:latin typeface="Calibri" pitchFamily="18"/>
              </a:rPr>
              <a:t> a tutte le nostre capacità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4400">
                <a:latin typeface="Calibri" pitchFamily="18"/>
              </a:rPr>
              <a:t>intellettuale, fisiche, emotive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QUALE RELAZIONE&#10;TRA MOVIMENTO E NEURONI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dirty="0"/>
              <a:t>QUALE </a:t>
            </a:r>
            <a:r>
              <a:rPr lang="it-IT" dirty="0" smtClean="0"/>
              <a:t>RELAZIONE TRA</a:t>
            </a:r>
            <a:br>
              <a:rPr lang="it-IT" dirty="0" smtClean="0"/>
            </a:br>
            <a:r>
              <a:rPr lang="it-IT" dirty="0" smtClean="0"/>
              <a:t> </a:t>
            </a:r>
            <a:r>
              <a:rPr lang="it-IT" dirty="0"/>
              <a:t>MOVIMENTO E </a:t>
            </a:r>
            <a:r>
              <a:rPr lang="it-IT" dirty="0" smtClean="0"/>
              <a:t>APPRENDIMENTO?</a:t>
            </a:r>
            <a:endParaRPr lang="it-IT" dirty="0"/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67640" y="2564999"/>
            <a:ext cx="8229240" cy="319644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>
                <a:latin typeface="Calibri" pitchFamily="18"/>
              </a:rPr>
              <a:t>Possiamo dividere nostre essere in diverse parte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-"/>
            </a:pPr>
            <a:r>
              <a:rPr lang="it-IT">
                <a:latin typeface="Calibri" pitchFamily="18"/>
              </a:rPr>
              <a:t>1, riceviamo informazioni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-"/>
            </a:pPr>
            <a:r>
              <a:rPr lang="it-IT">
                <a:latin typeface="Calibri" pitchFamily="18"/>
              </a:rPr>
              <a:t>2, le rielaboriamo,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>
                <a:latin typeface="Calibri" pitchFamily="18"/>
              </a:rPr>
              <a:t>-  3, e poi le condividiamo.</a:t>
            </a:r>
          </a:p>
          <a:p>
            <a:pPr marL="0" lvl="0" indent="0">
              <a:spcBef>
                <a:spcPts val="638"/>
              </a:spcBef>
              <a:buNone/>
            </a:pPr>
            <a:endParaRPr lang="it-IT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, RICEVIAMO INFORMA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FFFF66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1, RICEVIAMO INFORMAZIONI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ctr">
              <a:spcBef>
                <a:spcPts val="638"/>
              </a:spcBef>
              <a:buNone/>
            </a:pPr>
            <a:r>
              <a:rPr lang="it-IT" sz="3000" dirty="0">
                <a:latin typeface="Calibri" pitchFamily="18"/>
              </a:rPr>
              <a:t>Con i nostri </a:t>
            </a:r>
            <a:r>
              <a:rPr lang="it-IT" sz="3000" b="1" dirty="0">
                <a:latin typeface="Calibri" pitchFamily="18"/>
              </a:rPr>
              <a:t>sensi</a:t>
            </a:r>
            <a:r>
              <a:rPr lang="it-IT" sz="3000" dirty="0">
                <a:latin typeface="Calibri" pitchFamily="18"/>
              </a:rPr>
              <a:t> : visione, udito, tocco, olfatto, gusto.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it-IT" sz="2000" dirty="0" smtClean="0">
                <a:latin typeface="Calibri" pitchFamily="18"/>
              </a:rPr>
              <a:t>A </a:t>
            </a:r>
            <a:r>
              <a:rPr lang="it-IT" sz="2000" dirty="0">
                <a:latin typeface="Calibri" pitchFamily="18"/>
              </a:rPr>
              <a:t>volte i nostri sensi sono stanchi, mal coordinati,  serve loro un po’ di dolcezza, massaggi</a:t>
            </a:r>
            <a:r>
              <a:rPr lang="it-IT" sz="2000" dirty="0" smtClean="0">
                <a:latin typeface="Calibri" pitchFamily="18"/>
              </a:rPr>
              <a:t>.</a:t>
            </a:r>
          </a:p>
          <a:p>
            <a:pPr marL="0" lvl="0" indent="0" algn="just">
              <a:spcBef>
                <a:spcPts val="638"/>
              </a:spcBef>
              <a:buNone/>
            </a:pPr>
            <a:endParaRPr lang="it-IT" sz="2000" dirty="0">
              <a:latin typeface="Calibri" pitchFamily="18"/>
            </a:endParaRPr>
          </a:p>
          <a:p>
            <a:pPr marL="0" lvl="0" indent="0" algn="just">
              <a:spcBef>
                <a:spcPts val="283"/>
              </a:spcBef>
              <a:spcAft>
                <a:spcPts val="283"/>
              </a:spcAft>
              <a:buNone/>
            </a:pPr>
            <a:r>
              <a:rPr lang="it-IT" sz="2000" i="1" dirty="0">
                <a:latin typeface="Calibri" pitchFamily="18"/>
              </a:rPr>
              <a:t>I movimenti </a:t>
            </a:r>
            <a:r>
              <a:rPr lang="it-IT" sz="2000" i="1" dirty="0" err="1" smtClean="0">
                <a:latin typeface="Calibri" pitchFamily="18"/>
              </a:rPr>
              <a:t>brain</a:t>
            </a:r>
            <a:r>
              <a:rPr lang="it-IT" sz="2000" i="1" dirty="0" smtClean="0">
                <a:latin typeface="Calibri" pitchFamily="18"/>
              </a:rPr>
              <a:t> </a:t>
            </a:r>
            <a:r>
              <a:rPr lang="it-IT" sz="2000" i="1" dirty="0" err="1" smtClean="0">
                <a:latin typeface="Calibri" pitchFamily="18"/>
              </a:rPr>
              <a:t>gym</a:t>
            </a:r>
            <a:r>
              <a:rPr lang="it-IT" sz="2000" i="1" dirty="0" smtClean="0">
                <a:latin typeface="Calibri" pitchFamily="18"/>
              </a:rPr>
              <a:t> </a:t>
            </a:r>
            <a:r>
              <a:rPr lang="it-IT" sz="2000" i="1" dirty="0">
                <a:latin typeface="Calibri" pitchFamily="18"/>
              </a:rPr>
              <a:t>sono quel</a:t>
            </a:r>
            <a:r>
              <a:rPr lang="it-IT" sz="2000" dirty="0">
                <a:latin typeface="Calibri" pitchFamily="18"/>
              </a:rPr>
              <a:t> </a:t>
            </a:r>
            <a:r>
              <a:rPr lang="it-IT" sz="2000" i="1" dirty="0">
                <a:latin typeface="Calibri" pitchFamily="18"/>
              </a:rPr>
              <a:t>massaggio</a:t>
            </a:r>
            <a:r>
              <a:rPr lang="it-IT" sz="2000" dirty="0">
                <a:latin typeface="Calibri" pitchFamily="18"/>
              </a:rPr>
              <a:t>, il centro estetico dei nostri sensi.</a:t>
            </a:r>
          </a:p>
          <a:p>
            <a:pPr marL="0" lvl="0" indent="0" algn="just">
              <a:spcBef>
                <a:spcPts val="283"/>
              </a:spcBef>
              <a:spcAft>
                <a:spcPts val="283"/>
              </a:spcAft>
              <a:buNone/>
            </a:pPr>
            <a:endParaRPr lang="it-IT" sz="2000" dirty="0">
              <a:latin typeface="Calibri" pitchFamily="18"/>
            </a:endParaRPr>
          </a:p>
          <a:p>
            <a:pPr marL="0" lvl="0" indent="0" algn="just">
              <a:spcBef>
                <a:spcPts val="283"/>
              </a:spcBef>
              <a:spcAft>
                <a:spcPts val="283"/>
              </a:spcAft>
              <a:buNone/>
            </a:pPr>
            <a:r>
              <a:rPr lang="it-IT" sz="2000" dirty="0">
                <a:latin typeface="Calibri" pitchFamily="18"/>
              </a:rPr>
              <a:t>Nel ‘massaggio’ </a:t>
            </a:r>
            <a:r>
              <a:rPr lang="it-IT" sz="2000" dirty="0" smtClean="0">
                <a:latin typeface="Calibri" pitchFamily="18"/>
              </a:rPr>
              <a:t> </a:t>
            </a:r>
            <a:r>
              <a:rPr lang="it-IT" sz="2000" dirty="0">
                <a:latin typeface="Calibri" pitchFamily="18"/>
              </a:rPr>
              <a:t>è incluso un rafforzamento della collaborazione tra i 2 occhi, 2 orecchie, 2 mani, e </a:t>
            </a:r>
            <a:r>
              <a:rPr lang="it-IT" sz="2000" dirty="0" smtClean="0">
                <a:latin typeface="Calibri" pitchFamily="18"/>
              </a:rPr>
              <a:t>la loro coordinazione.</a:t>
            </a:r>
            <a:endParaRPr lang="it-IT" sz="2000" dirty="0">
              <a:latin typeface="Calibri" pitchFamily="18"/>
            </a:endParaRPr>
          </a:p>
          <a:p>
            <a:pPr marL="0" lvl="0" indent="0" algn="just">
              <a:spcBef>
                <a:spcPts val="283"/>
              </a:spcBef>
              <a:spcAft>
                <a:spcPts val="283"/>
              </a:spcAft>
              <a:buNone/>
            </a:pPr>
            <a:r>
              <a:rPr lang="it-IT" sz="2000" dirty="0">
                <a:latin typeface="Calibri" pitchFamily="18"/>
              </a:rPr>
              <a:t>Si lavora sul CAMPO MEDIANO, l’attivazione e collaborazione dei 2 emisferi 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, rielaboriamo le informa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3CDDD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dirty="0"/>
              <a:t>2, rielaboriamo le informazioni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ctr">
              <a:spcBef>
                <a:spcPts val="638"/>
              </a:spcBef>
              <a:buNone/>
            </a:pPr>
            <a:r>
              <a:rPr lang="it-IT" sz="3000" dirty="0">
                <a:latin typeface="Calibri" pitchFamily="18"/>
              </a:rPr>
              <a:t>in continuazione analizziamo gli input dei sensi per trasformargli, </a:t>
            </a:r>
            <a:r>
              <a:rPr lang="it-IT" sz="3000" dirty="0" smtClean="0">
                <a:latin typeface="Calibri" pitchFamily="18"/>
              </a:rPr>
              <a:t>e per </a:t>
            </a:r>
            <a:r>
              <a:rPr lang="it-IT" sz="3000" dirty="0">
                <a:latin typeface="Calibri" pitchFamily="18"/>
              </a:rPr>
              <a:t>vivere.</a:t>
            </a:r>
          </a:p>
          <a:p>
            <a:pPr marL="0" lvl="0" indent="0" algn="ctr">
              <a:spcBef>
                <a:spcPts val="638"/>
              </a:spcBef>
              <a:buNone/>
            </a:pPr>
            <a:endParaRPr lang="it-IT" sz="2400" dirty="0">
              <a:latin typeface="Calibri" pitchFamily="18"/>
            </a:endParaRPr>
          </a:p>
          <a:p>
            <a:pPr marL="0" lvl="0" indent="0" algn="just">
              <a:spcBef>
                <a:spcPts val="283"/>
              </a:spcBef>
              <a:spcAft>
                <a:spcPts val="283"/>
              </a:spcAft>
              <a:buNone/>
            </a:pPr>
            <a:r>
              <a:rPr lang="it-IT" sz="2000" dirty="0">
                <a:latin typeface="Calibri" pitchFamily="18"/>
              </a:rPr>
              <a:t>Serve per questo una visione dello spazio attorno a noi, un’idea chiara di ciò che è. La nostra pancia è questo senso, in un certo modo, si annoda, si rilassa, si accelera. Ci vuole un respiro per mantenere il flusso regolare vitale</a:t>
            </a:r>
            <a:r>
              <a:rPr lang="it-IT" sz="2000" dirty="0" smtClean="0">
                <a:latin typeface="Calibri" pitchFamily="18"/>
              </a:rPr>
              <a:t>.</a:t>
            </a:r>
            <a:br>
              <a:rPr lang="it-IT" sz="2000" dirty="0" smtClean="0">
                <a:latin typeface="Calibri" pitchFamily="18"/>
              </a:rPr>
            </a:br>
            <a:endParaRPr lang="it-IT" sz="2000" i="1" dirty="0">
              <a:latin typeface="Calibri" pitchFamily="18"/>
            </a:endParaRPr>
          </a:p>
          <a:p>
            <a:pPr marL="0" lvl="0" indent="0" algn="just">
              <a:spcBef>
                <a:spcPts val="638"/>
              </a:spcBef>
              <a:buNone/>
            </a:pPr>
            <a:r>
              <a:rPr lang="it-IT" sz="2000" i="1" dirty="0">
                <a:latin typeface="Calibri" pitchFamily="18"/>
              </a:rPr>
              <a:t>I movimenti </a:t>
            </a:r>
            <a:r>
              <a:rPr lang="it-IT" sz="2000" i="1" dirty="0" err="1" smtClean="0">
                <a:latin typeface="Calibri" pitchFamily="18"/>
              </a:rPr>
              <a:t>brain</a:t>
            </a:r>
            <a:r>
              <a:rPr lang="it-IT" sz="2000" i="1" dirty="0" smtClean="0">
                <a:latin typeface="Calibri" pitchFamily="18"/>
              </a:rPr>
              <a:t> </a:t>
            </a:r>
            <a:r>
              <a:rPr lang="it-IT" sz="2000" i="1" dirty="0" err="1" smtClean="0">
                <a:latin typeface="Calibri" pitchFamily="18"/>
              </a:rPr>
              <a:t>gym</a:t>
            </a:r>
            <a:r>
              <a:rPr lang="it-IT" sz="2000" i="1" dirty="0" smtClean="0">
                <a:latin typeface="Calibri" pitchFamily="18"/>
              </a:rPr>
              <a:t> </a:t>
            </a:r>
            <a:r>
              <a:rPr lang="it-IT" sz="2000" i="1" dirty="0">
                <a:latin typeface="Calibri" pitchFamily="18"/>
              </a:rPr>
              <a:t>sono quel respiro</a:t>
            </a:r>
            <a:r>
              <a:rPr lang="it-IT" sz="2000" dirty="0">
                <a:latin typeface="Calibri" pitchFamily="18"/>
              </a:rPr>
              <a:t>, quella boccata d’aria per ricuperare le informazioni attuali dei nostri sensi e quelle registrate, affine di vivere lo spazio che la vita ci offre, cioè organizzare, pianificare.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, condividiamo la rielabo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FF1919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3, condividiamo la rielaborazione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ctr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Siamo vivi, ci spostiamo per capire il mondo, </a:t>
            </a:r>
            <a:r>
              <a:rPr lang="it-IT" sz="2000" dirty="0" smtClean="0">
                <a:latin typeface="Calibri" pitchFamily="18"/>
              </a:rPr>
              <a:t>e verso </a:t>
            </a:r>
            <a:r>
              <a:rPr lang="it-IT" sz="2000" dirty="0">
                <a:latin typeface="Calibri" pitchFamily="18"/>
              </a:rPr>
              <a:t>gli altri.</a:t>
            </a:r>
          </a:p>
          <a:p>
            <a:pPr marL="0" lvl="0" indent="0">
              <a:spcBef>
                <a:spcPts val="638"/>
              </a:spcBef>
              <a:buNone/>
            </a:pPr>
            <a:endParaRPr lang="it-IT" sz="2000" dirty="0">
              <a:latin typeface="Calibri" pitchFamily="18"/>
            </a:endParaRPr>
          </a:p>
          <a:p>
            <a:pPr marL="0" lvl="0" indent="0" algn="just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Il nostro corpo come i sensi, partecipa a darci delle informazioni sul mondo, </a:t>
            </a:r>
            <a:r>
              <a:rPr lang="it-IT" sz="2000" dirty="0" smtClean="0">
                <a:latin typeface="Calibri" pitchFamily="18"/>
              </a:rPr>
              <a:t>per </a:t>
            </a:r>
            <a:r>
              <a:rPr lang="it-IT" sz="2000" dirty="0">
                <a:latin typeface="Calibri" pitchFamily="18"/>
              </a:rPr>
              <a:t>partecipare in tantissimi modi. Il corpo è la parte visibile del nostro essere. A volte si paralizza o si lascia trasportare dall’impazienza, rabbia o entusiasmo. Serve uno stretching per rilassare.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sz="2000" i="1" dirty="0">
                <a:latin typeface="Calibri" pitchFamily="18"/>
              </a:rPr>
              <a:t>I movimenti </a:t>
            </a:r>
            <a:r>
              <a:rPr lang="it-IT" sz="2000" i="1" dirty="0" err="1" smtClean="0">
                <a:latin typeface="Calibri" pitchFamily="18"/>
              </a:rPr>
              <a:t>brain</a:t>
            </a:r>
            <a:r>
              <a:rPr lang="it-IT" sz="2000" i="1" dirty="0" smtClean="0">
                <a:latin typeface="Calibri" pitchFamily="18"/>
              </a:rPr>
              <a:t> </a:t>
            </a:r>
            <a:r>
              <a:rPr lang="it-IT" sz="2000" i="1" dirty="0" err="1" smtClean="0">
                <a:latin typeface="Calibri" pitchFamily="18"/>
              </a:rPr>
              <a:t>gym</a:t>
            </a:r>
            <a:r>
              <a:rPr lang="it-IT" sz="2000" i="1" dirty="0" smtClean="0">
                <a:latin typeface="Calibri" pitchFamily="18"/>
              </a:rPr>
              <a:t> </a:t>
            </a:r>
            <a:r>
              <a:rPr lang="it-IT" sz="2000" i="1" dirty="0">
                <a:latin typeface="Calibri" pitchFamily="18"/>
              </a:rPr>
              <a:t>sono questo allungamento</a:t>
            </a:r>
            <a:r>
              <a:rPr lang="it-IT" sz="2000" dirty="0">
                <a:latin typeface="Calibri" pitchFamily="18"/>
              </a:rPr>
              <a:t>, rilassano e rafforzano i muscoli.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sa serve muoversi 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Cosa serve muoversi ?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502380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 sz="2400" dirty="0">
                <a:latin typeface="Calibri" pitchFamily="18"/>
              </a:rPr>
              <a:t>Muoversi è dunque </a:t>
            </a:r>
            <a:r>
              <a:rPr lang="it-IT" sz="2400" dirty="0" smtClean="0">
                <a:latin typeface="Calibri" pitchFamily="18"/>
              </a:rPr>
              <a:t>ricevere un </a:t>
            </a:r>
            <a:r>
              <a:rPr lang="it-IT" sz="2400" dirty="0">
                <a:latin typeface="Calibri" pitchFamily="18"/>
              </a:rPr>
              <a:t>MASSAGGIO dei sensi, regolare il RESPIRO, e un ALLUNGARE i muscoli.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sz="2000" dirty="0" smtClean="0">
                <a:latin typeface="Calibri" pitchFamily="18"/>
              </a:rPr>
              <a:t>Le </a:t>
            </a:r>
            <a:r>
              <a:rPr lang="it-IT" sz="2000" dirty="0">
                <a:latin typeface="Calibri" pitchFamily="18"/>
              </a:rPr>
              <a:t>nostre caratteristiche fisiche sono correlate a nostre caratteristiche </a:t>
            </a:r>
            <a:r>
              <a:rPr lang="it-IT" sz="2000" dirty="0" smtClean="0">
                <a:latin typeface="Calibri" pitchFamily="18"/>
              </a:rPr>
              <a:t>emotive, e agiscono sulle nostre capacità d’apprendimento.</a:t>
            </a:r>
            <a:endParaRPr lang="it-IT" sz="20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Fare un </a:t>
            </a:r>
            <a:r>
              <a:rPr lang="it-IT" sz="2000" dirty="0" err="1">
                <a:latin typeface="Calibri" pitchFamily="18"/>
              </a:rPr>
              <a:t>mvt</a:t>
            </a:r>
            <a:r>
              <a:rPr lang="it-IT" sz="2000" dirty="0">
                <a:latin typeface="Calibri" pitchFamily="18"/>
              </a:rPr>
              <a:t> BG per </a:t>
            </a:r>
            <a:r>
              <a:rPr lang="it-IT" sz="2000" i="1" dirty="0">
                <a:latin typeface="Calibri" pitchFamily="18"/>
              </a:rPr>
              <a:t>allungare</a:t>
            </a:r>
            <a:r>
              <a:rPr lang="it-IT" sz="2000" dirty="0">
                <a:latin typeface="Calibri" pitchFamily="18"/>
              </a:rPr>
              <a:t> i muscoli, agisce anche sul prestare attenzione, mantenere la prospettiva, a fare delle scelte.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Fare un </a:t>
            </a:r>
            <a:r>
              <a:rPr lang="it-IT" sz="2000" dirty="0" err="1">
                <a:latin typeface="Calibri" pitchFamily="18"/>
              </a:rPr>
              <a:t>mvt</a:t>
            </a:r>
            <a:r>
              <a:rPr lang="it-IT" sz="2000" dirty="0">
                <a:latin typeface="Calibri" pitchFamily="18"/>
              </a:rPr>
              <a:t> BG per </a:t>
            </a:r>
            <a:r>
              <a:rPr lang="it-IT" sz="2000" i="1" dirty="0">
                <a:latin typeface="Calibri" pitchFamily="18"/>
              </a:rPr>
              <a:t>respirare</a:t>
            </a:r>
            <a:r>
              <a:rPr lang="it-IT" sz="2000" dirty="0">
                <a:latin typeface="Calibri" pitchFamily="18"/>
              </a:rPr>
              <a:t>, agisce anche sul equilibrio psico-fisico, sul rapportarsi, sullo stare.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Fare </a:t>
            </a:r>
            <a:r>
              <a:rPr lang="it-IT" sz="2000" dirty="0" err="1">
                <a:latin typeface="Calibri" pitchFamily="18"/>
              </a:rPr>
              <a:t>mvt</a:t>
            </a:r>
            <a:r>
              <a:rPr lang="it-IT" sz="2000" dirty="0">
                <a:latin typeface="Calibri" pitchFamily="18"/>
              </a:rPr>
              <a:t> BG per ‘</a:t>
            </a:r>
            <a:r>
              <a:rPr lang="it-IT" sz="2000" i="1" dirty="0">
                <a:latin typeface="Calibri" pitchFamily="18"/>
              </a:rPr>
              <a:t>massaggiare</a:t>
            </a:r>
            <a:r>
              <a:rPr lang="it-IT" sz="2000" dirty="0">
                <a:latin typeface="Calibri" pitchFamily="18"/>
              </a:rPr>
              <a:t>’ i sensi, permette anche di pensare, scrivere e manovrare strumenti di precisione, ascoltare e distinguere, discernere, leggere (in senso letterale e astratto)</a:t>
            </a:r>
          </a:p>
          <a:p>
            <a:pPr marL="0" lvl="0" indent="0">
              <a:spcBef>
                <a:spcPts val="638"/>
              </a:spcBef>
              <a:buNone/>
            </a:pPr>
            <a:endParaRPr lang="it-IT" sz="20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ERCHè FARE BrainGym 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PERCHè FARE BrainGym ?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487980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ctr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I movimenti BG servono a passare </a:t>
            </a:r>
            <a:r>
              <a:rPr lang="it-IT" dirty="0" smtClean="0">
                <a:latin typeface="Calibri" pitchFamily="18"/>
              </a:rPr>
              <a:t/>
            </a:r>
            <a:br>
              <a:rPr lang="it-IT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da ‘tentare </a:t>
            </a:r>
            <a:r>
              <a:rPr lang="it-IT" dirty="0">
                <a:latin typeface="Calibri" pitchFamily="18"/>
              </a:rPr>
              <a:t>di </a:t>
            </a:r>
            <a:r>
              <a:rPr lang="it-IT" dirty="0" smtClean="0">
                <a:latin typeface="Calibri" pitchFamily="18"/>
              </a:rPr>
              <a:t>fare’ </a:t>
            </a:r>
            <a:r>
              <a:rPr lang="it-IT" dirty="0">
                <a:latin typeface="Calibri" pitchFamily="18"/>
              </a:rPr>
              <a:t>a </a:t>
            </a:r>
            <a:r>
              <a:rPr lang="it-IT" dirty="0" smtClean="0">
                <a:latin typeface="Calibri" pitchFamily="18"/>
              </a:rPr>
              <a:t>‘dare </a:t>
            </a:r>
            <a:r>
              <a:rPr lang="it-IT" dirty="0">
                <a:latin typeface="Calibri" pitchFamily="18"/>
              </a:rPr>
              <a:t>il </a:t>
            </a:r>
            <a:r>
              <a:rPr lang="it-IT" dirty="0" smtClean="0">
                <a:latin typeface="Calibri" pitchFamily="18"/>
              </a:rPr>
              <a:t>meglio’ !</a:t>
            </a:r>
            <a:br>
              <a:rPr lang="it-IT" dirty="0" smtClean="0">
                <a:latin typeface="Calibri" pitchFamily="18"/>
              </a:rPr>
            </a:br>
            <a:endParaRPr lang="it-IT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Da </a:t>
            </a:r>
            <a:r>
              <a:rPr lang="it-IT" dirty="0">
                <a:latin typeface="Calibri" pitchFamily="18"/>
              </a:rPr>
              <a:t>‘Lascio perdere’ a ‘Ho capito!’</a:t>
            </a: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(capacità di muoversi e di pensare nello stesso tempo)</a:t>
            </a: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Da </a:t>
            </a:r>
            <a:r>
              <a:rPr lang="it-IT" dirty="0">
                <a:latin typeface="Calibri" pitchFamily="18"/>
              </a:rPr>
              <a:t>‘Non riesco a capire’ a ‘Lo sto capendo’</a:t>
            </a: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sz="2000" dirty="0">
                <a:latin typeface="Calibri" pitchFamily="18"/>
              </a:rPr>
              <a:t>(capacità di fermarsi per pensare)</a:t>
            </a:r>
          </a:p>
          <a:p>
            <a:pPr marL="0" lvl="0" indent="0" algn="ctr">
              <a:spcBef>
                <a:spcPts val="638"/>
              </a:spcBef>
              <a:buNone/>
            </a:pPr>
            <a:endParaRPr lang="it-IT" sz="2000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t="13756" r="9029" b="16169"/>
          <a:stretch>
            <a:fillRect/>
          </a:stretch>
        </p:blipFill>
        <p:spPr>
          <a:xfrm>
            <a:off x="4698000" y="332640"/>
            <a:ext cx="4452840" cy="547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 l="-2008" t="17622" r="10908" b="-7348"/>
          <a:stretch>
            <a:fillRect/>
          </a:stretch>
        </p:blipFill>
        <p:spPr>
          <a:xfrm rot="10800000">
            <a:off x="18001" y="-347760"/>
            <a:ext cx="4542479" cy="615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S’è braingym – COSA NN 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COS’è braingym – </a:t>
            </a:r>
            <a:r>
              <a:rPr lang="it-IT" i="1"/>
              <a:t>COSA NoN è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240" cy="466380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charset="0"/>
              <a:buChar char="•"/>
            </a:pPr>
            <a:r>
              <a:rPr lang="it-IT" dirty="0" err="1" smtClean="0">
                <a:latin typeface="Calibri" pitchFamily="18"/>
              </a:rPr>
              <a:t>Braingym</a:t>
            </a:r>
            <a:r>
              <a:rPr lang="it-IT" dirty="0" smtClean="0">
                <a:latin typeface="Calibri" pitchFamily="18"/>
              </a:rPr>
              <a:t> è fare dei movimenti </a:t>
            </a:r>
            <a:r>
              <a:rPr lang="it-IT" dirty="0">
                <a:latin typeface="Calibri" pitchFamily="18"/>
              </a:rPr>
              <a:t>semplici e divertenti per ritrovare l’equilibrio tra mente e corpo, </a:t>
            </a:r>
            <a:r>
              <a:rPr lang="it-IT" dirty="0" smtClean="0">
                <a:latin typeface="Calibri" pitchFamily="18"/>
              </a:rPr>
              <a:t>serve a alleviare lo </a:t>
            </a:r>
            <a:r>
              <a:rPr lang="it-IT" dirty="0">
                <a:latin typeface="Calibri" pitchFamily="18"/>
              </a:rPr>
              <a:t>stress e </a:t>
            </a:r>
            <a:r>
              <a:rPr lang="it-IT" dirty="0" smtClean="0">
                <a:latin typeface="Calibri" pitchFamily="18"/>
              </a:rPr>
              <a:t>aumentare </a:t>
            </a:r>
            <a:r>
              <a:rPr lang="it-IT" dirty="0">
                <a:latin typeface="Calibri" pitchFamily="18"/>
              </a:rPr>
              <a:t>le prestazioni</a:t>
            </a:r>
            <a:r>
              <a:rPr lang="it-IT" dirty="0" smtClean="0">
                <a:latin typeface="Calibri" pitchFamily="18"/>
              </a:rPr>
              <a:t>.</a:t>
            </a:r>
          </a:p>
          <a:p>
            <a:pPr marL="0" lvl="0" indent="0">
              <a:spcBef>
                <a:spcPts val="638"/>
              </a:spcBef>
              <a:buFont typeface="Arial" charset="0"/>
              <a:buChar char="•"/>
            </a:pPr>
            <a:r>
              <a:rPr lang="it-IT" dirty="0" err="1" smtClean="0">
                <a:latin typeface="Calibri" pitchFamily="18"/>
              </a:rPr>
              <a:t>Brain</a:t>
            </a:r>
            <a:r>
              <a:rPr lang="it-IT" dirty="0" smtClean="0">
                <a:latin typeface="Calibri" pitchFamily="18"/>
              </a:rPr>
              <a:t> </a:t>
            </a:r>
            <a:r>
              <a:rPr lang="it-IT" dirty="0" err="1" smtClean="0">
                <a:latin typeface="Calibri" pitchFamily="18"/>
              </a:rPr>
              <a:t>Gym</a:t>
            </a:r>
            <a:r>
              <a:rPr lang="it-IT" dirty="0" smtClean="0">
                <a:latin typeface="Calibri" pitchFamily="18"/>
              </a:rPr>
              <a:t> è trasformare nostre intenzioni in azione.</a:t>
            </a: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sz="2400" dirty="0">
                <a:latin typeface="Calibri" pitchFamily="18"/>
              </a:rPr>
              <a:t>* </a:t>
            </a:r>
            <a:r>
              <a:rPr lang="it-IT" sz="2400" i="1" dirty="0" err="1">
                <a:latin typeface="Calibri" pitchFamily="18"/>
              </a:rPr>
              <a:t>Braingym</a:t>
            </a:r>
            <a:r>
              <a:rPr lang="it-IT" sz="2400" i="1" dirty="0">
                <a:latin typeface="Calibri" pitchFamily="18"/>
              </a:rPr>
              <a:t> NON </a:t>
            </a:r>
            <a:r>
              <a:rPr lang="it-IT" sz="2400" i="1" dirty="0" smtClean="0">
                <a:latin typeface="Calibri" pitchFamily="18"/>
              </a:rPr>
              <a:t>è ginnastica</a:t>
            </a:r>
            <a:r>
              <a:rPr lang="it-IT" sz="2400" i="1" dirty="0">
                <a:latin typeface="Calibri" pitchFamily="18"/>
              </a:rPr>
              <a:t>, cura terapeutica, valutazione, giudizio, processo medico, sforzo, statico, ricerca di un risultato</a:t>
            </a: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ME FARE BrainGym 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COME FARE BrainGym ?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67544" y="1556792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 sz="2400" dirty="0" smtClean="0">
                <a:latin typeface="Calibri" pitchFamily="18"/>
              </a:rPr>
              <a:t>1</a:t>
            </a:r>
            <a:r>
              <a:rPr lang="it-IT" sz="2400" dirty="0">
                <a:latin typeface="Calibri" pitchFamily="18"/>
              </a:rPr>
              <a:t>, Trovare il nostro passo vitale: </a:t>
            </a:r>
            <a:r>
              <a:rPr lang="it-IT" sz="2400" dirty="0" err="1">
                <a:latin typeface="Calibri" pitchFamily="18"/>
              </a:rPr>
              <a:t>P.A.C.E.</a:t>
            </a:r>
            <a:endParaRPr lang="it-IT" sz="24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sz="2400" dirty="0">
                <a:latin typeface="Calibri" pitchFamily="18"/>
              </a:rPr>
              <a:t>2, Stabilire un obiettivo: capire ciò che ti serve adesso per quello che vuoi fare prossimamente.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sz="2400" dirty="0">
                <a:latin typeface="Calibri" pitchFamily="18"/>
              </a:rPr>
              <a:t>3, Osservare come stai per quel obiettivo, </a:t>
            </a:r>
            <a:r>
              <a:rPr lang="it-IT" sz="2400" dirty="0" smtClean="0">
                <a:latin typeface="Calibri" pitchFamily="18"/>
              </a:rPr>
              <a:t>simulazione.</a:t>
            </a:r>
            <a:endParaRPr lang="it-IT" sz="24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sz="2400" dirty="0">
                <a:latin typeface="Calibri" pitchFamily="18"/>
              </a:rPr>
              <a:t>4, Scegliere il movimento che </a:t>
            </a:r>
            <a:r>
              <a:rPr lang="it-IT" sz="2400" dirty="0" smtClean="0">
                <a:latin typeface="Calibri" pitchFamily="18"/>
              </a:rPr>
              <a:t>risponde all’obiettivo desiderato.</a:t>
            </a:r>
            <a:endParaRPr lang="it-IT" sz="24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sz="2400" dirty="0">
                <a:latin typeface="Calibri" pitchFamily="18"/>
              </a:rPr>
              <a:t>5, Osservare di </a:t>
            </a:r>
            <a:r>
              <a:rPr lang="it-IT" sz="2400" dirty="0" smtClean="0">
                <a:latin typeface="Calibri" pitchFamily="18"/>
              </a:rPr>
              <a:t>nuovo.</a:t>
            </a:r>
            <a:endParaRPr lang="it-IT" sz="24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sz="2400" dirty="0" smtClean="0">
                <a:latin typeface="Calibri" pitchFamily="18"/>
              </a:rPr>
              <a:t>6, Festeggiare</a:t>
            </a:r>
            <a:r>
              <a:rPr lang="it-IT" sz="2400" dirty="0">
                <a:latin typeface="Calibri" pitchFamily="18"/>
              </a:rPr>
              <a:t>, ancorare con del ‘</a:t>
            </a:r>
            <a:r>
              <a:rPr lang="it-IT" sz="2400" dirty="0" err="1">
                <a:latin typeface="Calibri" pitchFamily="18"/>
              </a:rPr>
              <a:t>homeplay</a:t>
            </a:r>
            <a:r>
              <a:rPr lang="it-IT" sz="2400" dirty="0">
                <a:latin typeface="Calibri" pitchFamily="18"/>
              </a:rPr>
              <a:t>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, TROVARE IL NOSTRO PAS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dirty="0"/>
              <a:t>1,	TROVARE IL NOSTRO </a:t>
            </a:r>
            <a:r>
              <a:rPr lang="it-IT" dirty="0" smtClean="0"/>
              <a:t>PASSO, il </a:t>
            </a:r>
            <a:r>
              <a:rPr lang="it-IT" dirty="0" err="1" smtClean="0"/>
              <a:t>P.A.C.E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67544" y="1700808"/>
            <a:ext cx="8229240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it-IT" dirty="0" smtClean="0">
                <a:latin typeface="Calibri" pitchFamily="18"/>
              </a:rPr>
              <a:t> Energia</a:t>
            </a:r>
            <a:r>
              <a:rPr lang="it-IT" dirty="0">
                <a:latin typeface="Calibri" pitchFamily="18"/>
              </a:rPr>
              <a:t>, facciamo una pausa rifornimento.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it-IT" dirty="0">
                <a:latin typeface="Calibri" pitchFamily="18"/>
              </a:rPr>
              <a:t>Chiaro, apriamo gli occhi!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it-IT" dirty="0">
                <a:latin typeface="Calibri" pitchFamily="18"/>
              </a:rPr>
              <a:t>Attivo, scuotiamo il corpo, svegliamoci.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it-IT" dirty="0">
                <a:latin typeface="Calibri" pitchFamily="18"/>
              </a:rPr>
              <a:t>Positivo, conteniamo l’energia</a:t>
            </a:r>
            <a:r>
              <a:rPr lang="it-IT" dirty="0" smtClean="0">
                <a:latin typeface="Calibri" pitchFamily="18"/>
              </a:rPr>
              <a:t>, per l’obiettivo.</a:t>
            </a:r>
            <a:endParaRPr lang="it-IT" dirty="0">
              <a:latin typeface="Calibri" pitchFamily="18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5071" t="34399" r="66503" b="39462"/>
          <a:stretch>
            <a:fillRect/>
          </a:stretch>
        </p:blipFill>
        <p:spPr>
          <a:xfrm>
            <a:off x="5580112" y="4797152"/>
            <a:ext cx="1428752" cy="179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37774" t="19109" r="34349" b="57820"/>
          <a:stretch>
            <a:fillRect/>
          </a:stretch>
        </p:blipFill>
        <p:spPr>
          <a:xfrm>
            <a:off x="3924000" y="4799520"/>
            <a:ext cx="1389600" cy="1581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70288" t="40576" r="8250" b="36862"/>
          <a:stretch>
            <a:fillRect/>
          </a:stretch>
        </p:blipFill>
        <p:spPr>
          <a:xfrm>
            <a:off x="2771800" y="5013176"/>
            <a:ext cx="1069559" cy="154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32941" t="69995" r="35874" b="11198"/>
          <a:stretch>
            <a:fillRect/>
          </a:stretch>
        </p:blipFill>
        <p:spPr>
          <a:xfrm>
            <a:off x="1120319" y="4869000"/>
            <a:ext cx="1554119" cy="128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tangolo 7"/>
          <p:cNvSpPr/>
          <p:nvPr/>
        </p:nvSpPr>
        <p:spPr>
          <a:xfrm>
            <a:off x="6876256" y="5949280"/>
            <a:ext cx="21602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, FOCALIZZARE: stabilire un obiet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2,	FOCALIZZARE: stabilire un obiettivo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endParaRPr lang="it-IT" dirty="0" smtClean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Cioè, dare </a:t>
            </a:r>
            <a:r>
              <a:rPr lang="it-IT" dirty="0">
                <a:latin typeface="Calibri" pitchFamily="18"/>
              </a:rPr>
              <a:t>una prospettiva, dove vogliamo </a:t>
            </a:r>
            <a:r>
              <a:rPr lang="it-IT" dirty="0" smtClean="0">
                <a:latin typeface="Calibri" pitchFamily="18"/>
              </a:rPr>
              <a:t>arrivare ?</a:t>
            </a: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Esempi:</a:t>
            </a: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Font typeface="Wingdings"/>
              <a:buChar char="à"/>
            </a:pPr>
            <a:r>
              <a:rPr lang="it-IT" sz="2400" i="1" dirty="0" smtClean="0">
                <a:latin typeface="Adobe Garamond Pro" pitchFamily="18"/>
              </a:rPr>
              <a:t>  «</a:t>
            </a:r>
            <a:r>
              <a:rPr lang="it-IT" sz="2400" i="1" dirty="0">
                <a:latin typeface="Adobe Garamond Pro" pitchFamily="18"/>
              </a:rPr>
              <a:t>Vorrei ascoltare </a:t>
            </a:r>
            <a:r>
              <a:rPr lang="it-IT" sz="2400" i="1" dirty="0" smtClean="0">
                <a:latin typeface="Adobe Garamond Pro" pitchFamily="18"/>
              </a:rPr>
              <a:t>la </a:t>
            </a:r>
            <a:r>
              <a:rPr lang="it-IT" sz="2400" i="1" dirty="0">
                <a:latin typeface="Adobe Garamond Pro" pitchFamily="18"/>
              </a:rPr>
              <a:t>prof </a:t>
            </a:r>
            <a:r>
              <a:rPr lang="it-IT" sz="2400" i="1" dirty="0" smtClean="0">
                <a:latin typeface="Adobe Garamond Pro" pitchFamily="18"/>
              </a:rPr>
              <a:t>in modo attivo ed efficace»</a:t>
            </a:r>
            <a:endParaRPr lang="it-IT" sz="2400" i="1" dirty="0" smtClean="0">
              <a:latin typeface="Adobe Garamond Pro" pitchFamily="18"/>
            </a:endParaRPr>
          </a:p>
          <a:p>
            <a:pPr marL="0" lvl="0" indent="0">
              <a:spcBef>
                <a:spcPts val="638"/>
              </a:spcBef>
              <a:buFont typeface="Wingdings"/>
              <a:buChar char="à"/>
            </a:pPr>
            <a:r>
              <a:rPr lang="it-IT" sz="2400" i="1" dirty="0" smtClean="0">
                <a:latin typeface="Adobe Garamond Pro" pitchFamily="18"/>
              </a:rPr>
              <a:t>  “</a:t>
            </a:r>
            <a:r>
              <a:rPr lang="it-IT" sz="2400" i="1" dirty="0">
                <a:latin typeface="Adobe Garamond Pro" pitchFamily="18"/>
              </a:rPr>
              <a:t>L</a:t>
            </a:r>
            <a:r>
              <a:rPr lang="it-IT" sz="2400" i="1" dirty="0" smtClean="0">
                <a:latin typeface="Adobe Garamond Pro" pitchFamily="18"/>
              </a:rPr>
              <a:t>eggere in modo fluido e rilassato”</a:t>
            </a:r>
            <a:endParaRPr lang="it-IT" sz="2400" i="1" dirty="0">
              <a:latin typeface="Adobe Garamond Pro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, Pre-attivit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3,	Pre-attività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= OSSERVAZIONE </a:t>
            </a:r>
            <a:r>
              <a:rPr lang="it-IT" dirty="0">
                <a:latin typeface="Calibri" pitchFamily="18"/>
              </a:rPr>
              <a:t>di </a:t>
            </a:r>
            <a:r>
              <a:rPr lang="it-IT" dirty="0" smtClean="0">
                <a:latin typeface="Calibri" pitchFamily="18"/>
              </a:rPr>
              <a:t>sé, simulazione.</a:t>
            </a: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Font typeface="Wingdings"/>
              <a:buChar char="à"/>
            </a:pPr>
            <a:r>
              <a:rPr lang="it-IT" sz="2400" i="1" dirty="0" smtClean="0">
                <a:latin typeface="Adobe Fangsong Std R" pitchFamily="18"/>
              </a:rPr>
              <a:t> Ascoltiamo </a:t>
            </a:r>
            <a:r>
              <a:rPr lang="it-IT" sz="2400" i="1" dirty="0" smtClean="0">
                <a:latin typeface="Adobe Fangsong Std R" pitchFamily="18"/>
              </a:rPr>
              <a:t>i rumori della classe, senti anche la voce della maestra, o di chi parla? Capisci quello che senti?</a:t>
            </a:r>
          </a:p>
          <a:p>
            <a:pPr marL="0" lvl="0" indent="0">
              <a:spcBef>
                <a:spcPts val="638"/>
              </a:spcBef>
              <a:buFont typeface="Wingdings"/>
              <a:buChar char="à"/>
            </a:pPr>
            <a:r>
              <a:rPr lang="it-IT" sz="2400" i="1" dirty="0" smtClean="0">
                <a:latin typeface="Adobe Garamond Pro" pitchFamily="18"/>
              </a:rPr>
              <a:t> Leggi </a:t>
            </a:r>
            <a:r>
              <a:rPr lang="it-IT" sz="2400" i="1" dirty="0">
                <a:latin typeface="Adobe Garamond Pro" pitchFamily="18"/>
              </a:rPr>
              <a:t>ad alta voce. Hai capito ciò che hai letto ? Com’è la tua voce?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,  i 26 MOVIME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dirty="0"/>
              <a:t>4, 	i 26 MOVIMENTI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57200" y="2276872"/>
            <a:ext cx="7246800" cy="3915128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Clr>
                <a:srgbClr val="FFC000"/>
              </a:buClr>
              <a:buFont typeface="Arial" pitchFamily="32"/>
              <a:buChar char="•"/>
            </a:pPr>
            <a:r>
              <a:rPr lang="it-IT" dirty="0">
                <a:solidFill>
                  <a:srgbClr val="FF9900"/>
                </a:solidFill>
                <a:latin typeface="Calibri" pitchFamily="18"/>
              </a:rPr>
              <a:t>Movimenti della linea mediana</a:t>
            </a:r>
          </a:p>
          <a:p>
            <a:pPr marL="0" lvl="0" indent="0">
              <a:spcBef>
                <a:spcPts val="638"/>
              </a:spcBef>
              <a:buClr>
                <a:srgbClr val="0070C0"/>
              </a:buClr>
              <a:buFont typeface="Arial" pitchFamily="32"/>
              <a:buChar char="•"/>
            </a:pPr>
            <a:r>
              <a:rPr lang="it-IT" dirty="0" smtClean="0">
                <a:solidFill>
                  <a:srgbClr val="0000FF"/>
                </a:solidFill>
                <a:latin typeface="Calibri" pitchFamily="18"/>
              </a:rPr>
              <a:t>Movimenti </a:t>
            </a:r>
            <a:r>
              <a:rPr lang="it-IT" dirty="0">
                <a:solidFill>
                  <a:srgbClr val="0000FF"/>
                </a:solidFill>
                <a:latin typeface="Calibri" pitchFamily="18"/>
              </a:rPr>
              <a:t>energetici e d’atteggiamento positivo</a:t>
            </a:r>
          </a:p>
          <a:p>
            <a:pPr marL="0" lvl="0" indent="0">
              <a:spcBef>
                <a:spcPts val="638"/>
              </a:spcBef>
              <a:buClr>
                <a:srgbClr val="FF0000"/>
              </a:buClr>
              <a:buFont typeface="Arial" pitchFamily="32"/>
              <a:buChar char="•"/>
            </a:pPr>
            <a:r>
              <a:rPr lang="it-IT" dirty="0" smtClean="0">
                <a:solidFill>
                  <a:srgbClr val="CC3300"/>
                </a:solidFill>
                <a:latin typeface="Calibri" pitchFamily="18"/>
              </a:rPr>
              <a:t>Movimenti </a:t>
            </a:r>
            <a:r>
              <a:rPr lang="it-IT" dirty="0">
                <a:solidFill>
                  <a:srgbClr val="CC3300"/>
                </a:solidFill>
                <a:latin typeface="Calibri" pitchFamily="18"/>
              </a:rPr>
              <a:t>d’allungamento</a:t>
            </a: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8810" t="71577" r="81693" b="5215"/>
          <a:stretch>
            <a:fillRect/>
          </a:stretch>
        </p:blipFill>
        <p:spPr>
          <a:xfrm>
            <a:off x="6660232" y="2924944"/>
            <a:ext cx="792720" cy="23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/>
          <p:cNvSpPr txBox="1"/>
          <p:nvPr/>
        </p:nvSpPr>
        <p:spPr>
          <a:xfrm>
            <a:off x="5724128" y="4437112"/>
            <a:ext cx="3240360" cy="1722552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638"/>
              </a:spcBef>
              <a:spcAft>
                <a:spcPts val="1417"/>
              </a:spcAft>
              <a:buNone/>
              <a:tabLst/>
            </a:pPr>
            <a:endParaRPr lang="it-IT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638"/>
              </a:spcBef>
              <a:spcAft>
                <a:spcPts val="1417"/>
              </a:spcAft>
              <a:buNone/>
              <a:tabLst/>
            </a:pPr>
            <a:r>
              <a:rPr lang="it-IT" sz="12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‘</a:t>
            </a:r>
            <a:r>
              <a:rPr lang="it-IT" sz="14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il </a:t>
            </a:r>
            <a:r>
              <a:rPr lang="it-IT" sz="1400" b="0" i="1" u="none" strike="noStrike" kern="1200" spc="0" dirty="0" err="1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gufo'</a:t>
            </a:r>
            <a:endParaRPr lang="it-IT" sz="1400" b="0" i="1" u="none" strike="noStrike" kern="1200" spc="0" dirty="0">
              <a:ln>
                <a:noFill/>
              </a:ln>
              <a:solidFill>
                <a:srgbClr val="000000"/>
              </a:solidFill>
              <a:latin typeface="Adobe Arabic" pitchFamily="18"/>
              <a:ea typeface="Microsoft YaHei" pitchFamily="2"/>
              <a:cs typeface="Adobe Arabic" pitchFamily="18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638"/>
              </a:spcBef>
              <a:spcAft>
                <a:spcPts val="1417"/>
              </a:spcAft>
              <a:buNone/>
              <a:tabLst/>
            </a:pPr>
            <a:r>
              <a:rPr lang="it-IT" sz="14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girare la testa a destra e </a:t>
            </a:r>
            <a:r>
              <a:rPr lang="it-IT" sz="1400" b="0" i="1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sinistra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638"/>
              </a:spcBef>
              <a:spcAft>
                <a:spcPts val="1417"/>
              </a:spcAft>
              <a:buNone/>
              <a:tabLst/>
            </a:pPr>
            <a:r>
              <a:rPr lang="it-IT" sz="1400" b="0" i="1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 </a:t>
            </a:r>
            <a:r>
              <a:rPr lang="it-IT" sz="14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Adobe Arabic" pitchFamily="18"/>
                <a:ea typeface="Microsoft YaHei" pitchFamily="2"/>
                <a:cs typeface="Adobe Arabic" pitchFamily="18"/>
              </a:rPr>
              <a:t>respirando in un certo modo e ululando.</a:t>
            </a:r>
          </a:p>
        </p:txBody>
      </p:sp>
      <p:sp>
        <p:nvSpPr>
          <p:cNvPr id="6" name="Rettangolo 5"/>
          <p:cNvSpPr/>
          <p:nvPr/>
        </p:nvSpPr>
        <p:spPr>
          <a:xfrm>
            <a:off x="611560" y="155679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Calibri" pitchFamily="18"/>
              </a:rPr>
              <a:t>Scegliere tre movimenti tra i 26 possibili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5,  confermare l’obiet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5, 	confermare l’obiettivo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it-IT" dirty="0">
                <a:latin typeface="Calibri" pitchFamily="18"/>
              </a:rPr>
              <a:t>Post attività: </a:t>
            </a:r>
            <a:r>
              <a:rPr lang="it-IT" i="1" dirty="0">
                <a:latin typeface="Adobe Garamond Pro" pitchFamily="18"/>
              </a:rPr>
              <a:t>per favore, leggi di nuovo.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sz="1600" i="1" dirty="0">
                <a:latin typeface="Adobe Garamond Pro" pitchFamily="18"/>
              </a:rPr>
              <a:t>Com’è? Senti cosa leggi ? Capisci? Com’è la tua voce?</a:t>
            </a:r>
          </a:p>
          <a:p>
            <a:pPr marL="0" lvl="0" indent="0">
              <a:spcBef>
                <a:spcPts val="638"/>
              </a:spcBef>
              <a:buFont typeface="Arial" pitchFamily="32"/>
              <a:buChar char="•"/>
            </a:pPr>
            <a:r>
              <a:rPr lang="it-IT" dirty="0" smtClean="0">
                <a:latin typeface="Calibri" pitchFamily="18"/>
              </a:rPr>
              <a:t>Se </a:t>
            </a:r>
            <a:r>
              <a:rPr lang="it-IT" dirty="0">
                <a:latin typeface="Calibri" pitchFamily="18"/>
              </a:rPr>
              <a:t>è meglio:  Festeggiare </a:t>
            </a:r>
            <a:r>
              <a:rPr lang="it-IT" dirty="0" smtClean="0">
                <a:latin typeface="Wingdings" pitchFamily="18"/>
              </a:rPr>
              <a:t> </a:t>
            </a:r>
            <a:r>
              <a:rPr lang="it-IT" dirty="0" smtClean="0">
                <a:latin typeface="Calibri" pitchFamily="18"/>
              </a:rPr>
              <a:t>e diciamo il nostro obiettivo alla prima persona singolare “Leggo in modo fluido e chiaro” o “Ascolto la maestra in modo attivo ed efficace” </a:t>
            </a:r>
            <a:r>
              <a:rPr lang="it-IT" sz="1800" dirty="0" smtClean="0">
                <a:latin typeface="+mn-lt"/>
              </a:rPr>
              <a:t>e ripetere i tre movimenti per dieci giorni.</a:t>
            </a:r>
            <a:endParaRPr lang="it-IT" dirty="0">
              <a:latin typeface="Wingdings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Se no, </a:t>
            </a:r>
            <a:r>
              <a:rPr lang="it-IT" dirty="0" smtClean="0">
                <a:latin typeface="Calibri" pitchFamily="18"/>
              </a:rPr>
              <a:t>facciamo </a:t>
            </a:r>
            <a:r>
              <a:rPr lang="it-IT" dirty="0">
                <a:latin typeface="Calibri" pitchFamily="18"/>
              </a:rPr>
              <a:t>un altro </a:t>
            </a:r>
            <a:r>
              <a:rPr lang="it-IT" dirty="0" smtClean="0">
                <a:latin typeface="Calibri" pitchFamily="18"/>
              </a:rPr>
              <a:t>esercizio e la post attività</a:t>
            </a:r>
            <a:r>
              <a:rPr lang="it-IT" dirty="0" smtClean="0">
                <a:latin typeface="Calibri" pitchFamily="18"/>
              </a:rPr>
              <a:t>.</a:t>
            </a:r>
            <a:endParaRPr lang="it-IT" dirty="0" smtClean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26mv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7267" y="0"/>
            <a:ext cx="4929466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ovimenti della linea mediana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FFFF66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Movimenti della linea mediana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Sono i </a:t>
            </a:r>
            <a:r>
              <a:rPr lang="it-IT" dirty="0" err="1">
                <a:latin typeface="Calibri" pitchFamily="18"/>
              </a:rPr>
              <a:t>mvt</a:t>
            </a:r>
            <a:r>
              <a:rPr lang="it-IT" dirty="0">
                <a:latin typeface="Calibri" pitchFamily="18"/>
              </a:rPr>
              <a:t> di ‘massaggio’ dei sensi, per la </a:t>
            </a:r>
            <a:r>
              <a:rPr lang="it-IT" b="1" dirty="0">
                <a:latin typeface="Calibri" pitchFamily="18"/>
              </a:rPr>
              <a:t>coordinazione</a:t>
            </a:r>
            <a:r>
              <a:rPr lang="it-IT" dirty="0">
                <a:latin typeface="Calibri" pitchFamily="18"/>
              </a:rPr>
              <a:t> 2 occhi, 2 orecchie, 2 mani, </a:t>
            </a:r>
            <a:r>
              <a:rPr lang="it-IT" dirty="0" smtClean="0">
                <a:latin typeface="Calibri" pitchFamily="18"/>
              </a:rPr>
              <a:t>occhio-mano.</a:t>
            </a:r>
            <a:endParaRPr lang="it-IT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sostengono la COMUNICAZIONE</a:t>
            </a: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i="1" dirty="0">
                <a:latin typeface="Calibri" pitchFamily="18"/>
              </a:rPr>
              <a:t>Leggere scrivere parlare </a:t>
            </a:r>
            <a:r>
              <a:rPr lang="it-IT" i="1" dirty="0" smtClean="0">
                <a:latin typeface="Calibri" pitchFamily="18"/>
              </a:rPr>
              <a:t>ascoltare </a:t>
            </a:r>
            <a:br>
              <a:rPr lang="it-IT" i="1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E</a:t>
            </a:r>
            <a:br>
              <a:rPr lang="it-IT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La </a:t>
            </a:r>
            <a:r>
              <a:rPr lang="it-IT" dirty="0">
                <a:latin typeface="Calibri" pitchFamily="18"/>
              </a:rPr>
              <a:t>memoria, la concentrazione, la stabilità, il rilassamento (test)</a:t>
            </a: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ovimenti energetici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25C6FF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Movimenti energetici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Sono i </a:t>
            </a:r>
            <a:r>
              <a:rPr lang="it-IT" dirty="0" err="1">
                <a:latin typeface="Calibri" pitchFamily="18"/>
              </a:rPr>
              <a:t>mvt</a:t>
            </a:r>
            <a:r>
              <a:rPr lang="it-IT" dirty="0">
                <a:latin typeface="Calibri" pitchFamily="18"/>
              </a:rPr>
              <a:t> del respiro, liberano lo stress </a:t>
            </a:r>
            <a:r>
              <a:rPr lang="it-IT" dirty="0" smtClean="0">
                <a:latin typeface="Calibri" pitchFamily="18"/>
              </a:rPr>
              <a:t>e favoriscono la centratura, la presenza.</a:t>
            </a:r>
            <a:endParaRPr lang="it-IT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/>
            </a:r>
            <a:br>
              <a:rPr lang="it-IT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Sostengono </a:t>
            </a:r>
            <a:r>
              <a:rPr lang="it-IT" dirty="0">
                <a:latin typeface="Calibri" pitchFamily="18"/>
              </a:rPr>
              <a:t>l’ ORGANIZZAZIONE</a:t>
            </a: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i="1" dirty="0">
                <a:latin typeface="Calibri" pitchFamily="18"/>
              </a:rPr>
              <a:t>Ridà il centro di gravità, la </a:t>
            </a:r>
            <a:r>
              <a:rPr lang="it-IT" i="1" dirty="0" smtClean="0">
                <a:latin typeface="Calibri" pitchFamily="18"/>
              </a:rPr>
              <a:t>direzionalità</a:t>
            </a:r>
            <a:br>
              <a:rPr lang="it-IT" i="1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E</a:t>
            </a:r>
            <a:br>
              <a:rPr lang="it-IT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l’interazione</a:t>
            </a:r>
            <a:r>
              <a:rPr lang="it-IT" dirty="0">
                <a:latin typeface="Calibri" pitchFamily="18"/>
              </a:rPr>
              <a:t>, il gioco, la gioia del </a:t>
            </a:r>
            <a:r>
              <a:rPr lang="it-IT" dirty="0" smtClean="0">
                <a:latin typeface="Calibri" pitchFamily="18"/>
              </a:rPr>
              <a:t>codificare/decodificare (creatività)</a:t>
            </a: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ovimenti d’allungamento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FF0000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Movimenti d’allungamento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>
          <a:xfrm>
            <a:off x="457200" y="1872000"/>
            <a:ext cx="8229240" cy="475200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Sono i </a:t>
            </a:r>
            <a:r>
              <a:rPr lang="it-IT" dirty="0" err="1">
                <a:latin typeface="Calibri" pitchFamily="18"/>
              </a:rPr>
              <a:t>mvt</a:t>
            </a:r>
            <a:r>
              <a:rPr lang="it-IT" dirty="0">
                <a:latin typeface="Calibri" pitchFamily="18"/>
              </a:rPr>
              <a:t> di ‘stretching’ dei muscoli. Liberano le tensioni e favoriscono il </a:t>
            </a:r>
            <a:r>
              <a:rPr lang="it-IT" b="1" dirty="0">
                <a:latin typeface="Calibri" pitchFamily="18"/>
              </a:rPr>
              <a:t>coinvolgimento</a:t>
            </a:r>
            <a:r>
              <a:rPr lang="it-IT" dirty="0">
                <a:latin typeface="Calibri" pitchFamily="18"/>
              </a:rPr>
              <a:t> fisico e </a:t>
            </a:r>
            <a:r>
              <a:rPr lang="it-IT" dirty="0" smtClean="0">
                <a:latin typeface="Calibri" pitchFamily="18"/>
              </a:rPr>
              <a:t>mentale.</a:t>
            </a:r>
            <a:endParaRPr lang="it-IT" dirty="0">
              <a:latin typeface="Calibri" pitchFamily="18"/>
            </a:endParaRP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Sostengono </a:t>
            </a:r>
            <a:r>
              <a:rPr lang="it-IT" dirty="0">
                <a:latin typeface="Calibri" pitchFamily="18"/>
              </a:rPr>
              <a:t>la COMPRENSIONE</a:t>
            </a:r>
            <a:r>
              <a:rPr lang="it-IT" dirty="0" smtClean="0">
                <a:latin typeface="Calibri" pitchFamily="18"/>
              </a:rPr>
              <a:t>.</a:t>
            </a:r>
          </a:p>
          <a:p>
            <a:pPr marL="0" lvl="0" indent="0" algn="ctr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 </a:t>
            </a:r>
            <a:r>
              <a:rPr lang="it-IT" i="1" dirty="0" smtClean="0">
                <a:latin typeface="Calibri" pitchFamily="18"/>
              </a:rPr>
              <a:t>Partecipare, pensare, immaginare</a:t>
            </a:r>
            <a:br>
              <a:rPr lang="it-IT" i="1" dirty="0" smtClean="0">
                <a:latin typeface="Calibri" pitchFamily="18"/>
              </a:rPr>
            </a:br>
            <a:r>
              <a:rPr lang="it-IT" i="1" dirty="0" smtClean="0">
                <a:latin typeface="Calibri" pitchFamily="18"/>
              </a:rPr>
              <a:t>E</a:t>
            </a:r>
            <a:r>
              <a:rPr lang="it-IT" dirty="0" smtClean="0">
                <a:latin typeface="Calibri" pitchFamily="18"/>
              </a:rPr>
              <a:t/>
            </a:r>
            <a:br>
              <a:rPr lang="it-IT" dirty="0" smtClean="0">
                <a:latin typeface="Calibri" pitchFamily="18"/>
              </a:rPr>
            </a:br>
            <a:r>
              <a:rPr lang="it-IT" dirty="0" smtClean="0">
                <a:latin typeface="Calibri" pitchFamily="18"/>
              </a:rPr>
              <a:t>motricità </a:t>
            </a:r>
            <a:r>
              <a:rPr lang="it-IT" dirty="0">
                <a:latin typeface="Calibri" pitchFamily="18"/>
              </a:rPr>
              <a:t>grande e </a:t>
            </a:r>
            <a:r>
              <a:rPr lang="it-IT" dirty="0" smtClean="0">
                <a:latin typeface="Calibri" pitchFamily="18"/>
              </a:rPr>
              <a:t>fine, attacco/fuga.</a:t>
            </a:r>
            <a:endParaRPr lang="it-IT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it-IT" dirty="0">
              <a:latin typeface="Calibri" pitchFamily="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ovimenti dell’atteggiamento posi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21DF26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/>
              <a:t>Movimenti dell’atteggiamento positivo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38"/>
              </a:spcBef>
              <a:buNone/>
            </a:pPr>
            <a:endParaRPr lang="it-IT" sz="15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Sono i movimenti di rilassamento dei muscoli, pensieri e battiti cardiaci.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>
                <a:latin typeface="Calibri" pitchFamily="18"/>
              </a:rPr>
              <a:t>Migliorano </a:t>
            </a:r>
            <a:r>
              <a:rPr lang="it-IT" b="1" dirty="0">
                <a:latin typeface="Calibri" pitchFamily="18"/>
              </a:rPr>
              <a:t>l’equilibrio</a:t>
            </a:r>
            <a:r>
              <a:rPr lang="it-IT" dirty="0">
                <a:latin typeface="Calibri" pitchFamily="18"/>
              </a:rPr>
              <a:t> vestibolare, e i correlati percettivi, comportamentali e posturali associati alla  </a:t>
            </a:r>
            <a:r>
              <a:rPr lang="it-IT" dirty="0" err="1">
                <a:latin typeface="Calibri" pitchFamily="18"/>
              </a:rPr>
              <a:t>STABILITà</a:t>
            </a:r>
            <a:r>
              <a:rPr lang="it-IT" dirty="0">
                <a:latin typeface="Calibri" pitchFamily="18"/>
              </a:rPr>
              <a:t> EMOZIONALE.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it-IT" dirty="0" smtClean="0">
                <a:latin typeface="Calibri" pitchFamily="18"/>
              </a:rPr>
              <a:t>Indispensabile </a:t>
            </a:r>
            <a:r>
              <a:rPr lang="it-IT" dirty="0">
                <a:latin typeface="Calibri" pitchFamily="18"/>
              </a:rPr>
              <a:t>nel condividere, giocare o lavorare.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definito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924</Words>
  <Application>Microsoft Office PowerPoint</Application>
  <PresentationFormat>Presentazione su schermo (4:3)</PresentationFormat>
  <Paragraphs>101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22" baseType="lpstr">
      <vt:lpstr>Predefinito</vt:lpstr>
      <vt:lpstr>Predefinito 1</vt:lpstr>
      <vt:lpstr>BRAIN GYM</vt:lpstr>
      <vt:lpstr>QUALE RELAZIONE TRA  MOVIMENTO E APPRENDIMENTO?</vt:lpstr>
      <vt:lpstr>1, RICEVIAMO INFORMAZIONI</vt:lpstr>
      <vt:lpstr>2, rielaboriamo le informazioni</vt:lpstr>
      <vt:lpstr>3, condividiamo la rielaborazione</vt:lpstr>
      <vt:lpstr>Cosa serve muoversi ?</vt:lpstr>
      <vt:lpstr>PERCHè FARE BrainGym ?</vt:lpstr>
      <vt:lpstr>Diapositiva 8</vt:lpstr>
      <vt:lpstr>COS’è braingym – COSA NoN è</vt:lpstr>
      <vt:lpstr>COME FARE BrainGym ?</vt:lpstr>
      <vt:lpstr>1, TROVARE IL NOSTRO PASSO, il P.A.C.E.</vt:lpstr>
      <vt:lpstr>2, FOCALIZZARE: stabilire un obiettivo</vt:lpstr>
      <vt:lpstr>3, Pre-attività</vt:lpstr>
      <vt:lpstr>4,  i 26 MOVIMENTI</vt:lpstr>
      <vt:lpstr>5,  confermare l’obiettivo</vt:lpstr>
      <vt:lpstr>Diapositiva 16</vt:lpstr>
      <vt:lpstr>Movimenti della linea mediana </vt:lpstr>
      <vt:lpstr>Movimenti energetici </vt:lpstr>
      <vt:lpstr>Movimenti d’allungamento </vt:lpstr>
      <vt:lpstr>Movimenti dell’atteggiamento positivo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GYM</dc:title>
  <dc:creator>Proprietario</dc:creator>
  <cp:lastModifiedBy>Proprietario</cp:lastModifiedBy>
  <cp:revision>16</cp:revision>
  <dcterms:modified xsi:type="dcterms:W3CDTF">2022-02-22T11:44:57Z</dcterms:modified>
</cp:coreProperties>
</file>